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2664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233D4-6E70-4AB8-9841-78D2FD4F64E3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6820C-95E9-4CB6-8430-03EA7D51533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/>
              <a:t>Совещание</a:t>
            </a:r>
            <a:br>
              <a:rPr lang="ru-RU" sz="6000" dirty="0"/>
            </a:br>
            <a:r>
              <a:rPr lang="ru-RU" sz="6000" dirty="0" smtClean="0"/>
              <a:t>по </a:t>
            </a:r>
            <a:r>
              <a:rPr lang="ru-RU" sz="6000" dirty="0"/>
              <a:t>объектам НКО «Фонд капитального ремонта»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sz="2900" b="1" dirty="0" smtClean="0"/>
              <a:t>Государственная экспертиза </a:t>
            </a:r>
            <a:br>
              <a:rPr lang="ru-RU" sz="2900" b="1" dirty="0" smtClean="0"/>
            </a:br>
            <a:r>
              <a:rPr lang="ru-RU" sz="2900" b="1" dirty="0" smtClean="0"/>
              <a:t>в части проверки сметной стоимости </a:t>
            </a:r>
            <a:br>
              <a:rPr lang="ru-RU" sz="2900" b="1" dirty="0" smtClean="0"/>
            </a:br>
            <a:r>
              <a:rPr lang="ru-RU" sz="2900" b="1" dirty="0" smtClean="0"/>
              <a:t>по объектам </a:t>
            </a:r>
            <a:r>
              <a:rPr lang="ru-RU" sz="2900" b="1" dirty="0" smtClean="0"/>
              <a:t>капитального ремонта</a:t>
            </a:r>
            <a:br>
              <a:rPr lang="ru-RU" sz="2900" b="1" dirty="0" smtClean="0"/>
            </a:br>
            <a:r>
              <a:rPr lang="ru-RU" sz="2900" b="1" dirty="0" smtClean="0"/>
              <a:t>регулируется: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r>
              <a:rPr lang="ru-RU" sz="2400" dirty="0" smtClean="0"/>
              <a:t>Частью 2 статьи 8.3 Градостроительного кодекса РФ</a:t>
            </a:r>
          </a:p>
          <a:p>
            <a:endParaRPr lang="ru-RU" sz="2400" dirty="0" smtClean="0"/>
          </a:p>
          <a:p>
            <a:r>
              <a:rPr lang="ru-RU" sz="2400" dirty="0" smtClean="0"/>
              <a:t>Постановлением </a:t>
            </a:r>
            <a:r>
              <a:rPr lang="ru-RU" sz="2400" dirty="0"/>
              <a:t>Правительства РФ от 05.03.2007 </a:t>
            </a:r>
            <a:r>
              <a:rPr lang="ru-RU" sz="2400" dirty="0" smtClean="0"/>
              <a:t>№145 «О </a:t>
            </a:r>
            <a:r>
              <a:rPr lang="ru-RU" sz="2400" dirty="0"/>
              <a:t>порядке организации и проведения государственной экспертизы проектной документации и результатов инженерных </a:t>
            </a:r>
            <a:r>
              <a:rPr lang="ru-RU" sz="2400" dirty="0" smtClean="0"/>
              <a:t>изысканий»;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Перечень документов, необходимых для проведения государственной экспертизы: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21484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соответствии с п. 16(4) постановления Правительства РФ </a:t>
            </a:r>
            <a:r>
              <a:rPr lang="ru-RU" dirty="0" smtClean="0"/>
              <a:t>от 05.03.2007 </a:t>
            </a:r>
            <a:r>
              <a:rPr lang="ru-RU" dirty="0" smtClean="0"/>
              <a:t>№145: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Заявление (формируется автоматически);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Сметная документация (ресурсно-индексным методом в </a:t>
            </a:r>
            <a:r>
              <a:rPr lang="en-US" sz="2400" dirty="0" err="1" smtClean="0"/>
              <a:t>pdf</a:t>
            </a:r>
            <a:r>
              <a:rPr lang="en-US" sz="2400" dirty="0" smtClean="0"/>
              <a:t> </a:t>
            </a:r>
            <a:r>
              <a:rPr lang="ru-RU" sz="2400" dirty="0" smtClean="0"/>
              <a:t>и </a:t>
            </a:r>
            <a:r>
              <a:rPr lang="en-US" sz="2400" dirty="0" err="1" smtClean="0"/>
              <a:t>gge</a:t>
            </a:r>
            <a:r>
              <a:rPr lang="ru-RU" sz="2400" dirty="0" smtClean="0"/>
              <a:t>);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Ведомость объемов работ </a:t>
            </a:r>
            <a:r>
              <a:rPr lang="en-US" sz="2400" dirty="0" smtClean="0"/>
              <a:t>(</a:t>
            </a:r>
            <a:r>
              <a:rPr lang="ru-RU" sz="2400" dirty="0" smtClean="0"/>
              <a:t>образец на сайте</a:t>
            </a:r>
            <a:r>
              <a:rPr lang="en-US" sz="2400" dirty="0" smtClean="0"/>
              <a:t>)</a:t>
            </a:r>
            <a:r>
              <a:rPr lang="ru-RU" sz="2400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Доверенность</a:t>
            </a:r>
            <a:r>
              <a:rPr lang="en-US" sz="2400" dirty="0" smtClean="0"/>
              <a:t> (</a:t>
            </a:r>
            <a:r>
              <a:rPr lang="ru-RU" sz="2400" dirty="0" smtClean="0"/>
              <a:t>образец на сайте</a:t>
            </a:r>
            <a:r>
              <a:rPr lang="en-US" sz="2400" dirty="0" smtClean="0"/>
              <a:t>)</a:t>
            </a:r>
            <a:r>
              <a:rPr lang="ru-RU" sz="2400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Документ</a:t>
            </a:r>
            <a:r>
              <a:rPr lang="ru-RU" sz="2400" dirty="0"/>
              <a:t>, подтверждающий передачу проектной документации и (или) результатов инженерных изысканий застройщику, техническому </a:t>
            </a:r>
            <a:r>
              <a:rPr lang="ru-RU" sz="2400" dirty="0" smtClean="0"/>
              <a:t>заказчику (Накладная);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Акт</a:t>
            </a:r>
            <a:r>
              <a:rPr lang="ru-RU" sz="2400" dirty="0"/>
              <a:t>, утвержденный застройщиком или техническим заказчиком и содержащий перечень дефектов оснований, строительных конструкций, систем инженерно-технического обеспечения и сетей инженерно-технического обеспечения с указанием качественных и количественных характеристик таких дефектов по состоянию на дату </a:t>
            </a:r>
            <a:r>
              <a:rPr lang="ru-RU" sz="2400" dirty="0" smtClean="0"/>
              <a:t>обследования</a:t>
            </a:r>
            <a:r>
              <a:rPr lang="en-US" sz="2400" dirty="0" smtClean="0"/>
              <a:t> </a:t>
            </a:r>
            <a:r>
              <a:rPr lang="ru-RU" sz="2400" dirty="0" smtClean="0"/>
              <a:t> </a:t>
            </a:r>
            <a:r>
              <a:rPr lang="en-US" sz="2400" dirty="0" smtClean="0"/>
              <a:t>(</a:t>
            </a:r>
            <a:r>
              <a:rPr lang="ru-RU" sz="2400" dirty="0" smtClean="0"/>
              <a:t>образец на сайте</a:t>
            </a:r>
            <a:r>
              <a:rPr lang="en-US" sz="2400" dirty="0" smtClean="0"/>
              <a:t>)</a:t>
            </a:r>
            <a:endParaRPr lang="ru-RU" sz="2400" dirty="0"/>
          </a:p>
          <a:p>
            <a:pPr>
              <a:buFont typeface="Wingdings" pitchFamily="2" charset="2"/>
              <a:buChar char="ü"/>
            </a:pPr>
            <a:endParaRPr lang="ru-RU" sz="2400" dirty="0"/>
          </a:p>
          <a:p>
            <a:pPr>
              <a:buFont typeface="Wingdings" pitchFamily="2" charset="2"/>
              <a:buChar char="ü"/>
            </a:pPr>
            <a:endParaRPr lang="ru-RU" sz="2400" dirty="0" smtClean="0"/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Порядок прохождения государственной экспертизы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0052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Сайт Единой цифровой платформы экспертизы</a:t>
            </a:r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en-US" b="1" dirty="0" smtClean="0"/>
              <a:t>platformaexpert.ru</a:t>
            </a:r>
            <a:endParaRPr lang="ru-RU" b="1" dirty="0" smtClean="0"/>
          </a:p>
          <a:p>
            <a:pPr marL="514350" indent="-514350">
              <a:buAutoNum type="arabicPeriod"/>
            </a:pPr>
            <a:r>
              <a:rPr lang="ru-RU" sz="3000" dirty="0" smtClean="0"/>
              <a:t>Регистрация личного кабинета</a:t>
            </a:r>
          </a:p>
          <a:p>
            <a:pPr marL="514350" indent="-514350">
              <a:buAutoNum type="arabicPeriod"/>
            </a:pPr>
            <a:r>
              <a:rPr lang="ru-RU" sz="3000" dirty="0" smtClean="0"/>
              <a:t>Подача заявлений</a:t>
            </a:r>
          </a:p>
          <a:p>
            <a:pPr marL="514350" indent="-514350">
              <a:buAutoNum type="arabicPeriod"/>
            </a:pPr>
            <a:r>
              <a:rPr lang="ru-RU" sz="3000" dirty="0" smtClean="0"/>
              <a:t>Заключение договоров</a:t>
            </a:r>
          </a:p>
          <a:p>
            <a:pPr marL="514350" indent="-514350">
              <a:buAutoNum type="arabicPeriod"/>
            </a:pPr>
            <a:r>
              <a:rPr lang="ru-RU" sz="3000" dirty="0" smtClean="0"/>
              <a:t>Снятие замечаний экспертизы</a:t>
            </a:r>
          </a:p>
          <a:p>
            <a:pPr marL="514350" indent="-514350">
              <a:buAutoNum type="arabicPeriod"/>
            </a:pPr>
            <a:r>
              <a:rPr lang="ru-RU" sz="3000" dirty="0" smtClean="0"/>
              <a:t>Получение положительных заключений</a:t>
            </a:r>
            <a:endParaRPr lang="ru-RU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C:\Users\lotoshnikov_dv.rostovexp\Downloads\2024-02-08_12-31-4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8912286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lotoshnikov_dv.rostovexp\Downloads\2024-02-08_12-33-3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85860"/>
            <a:ext cx="8019733" cy="42234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lotoshnikov_dv.rostovexp\Downloads\2024-02-08_12-39-2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142984"/>
            <a:ext cx="9144000" cy="4734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177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Совещание по объектам НКО «Фонд капитального ремонта»</vt:lpstr>
      <vt:lpstr>Государственная экспертиза  в части проверки сметной стоимости  по объектам капитального ремонта регулируется: </vt:lpstr>
      <vt:lpstr>Перечень документов, необходимых для проведения государственной экспертизы: </vt:lpstr>
      <vt:lpstr>Порядок прохождения государственной экспертизы</vt:lpstr>
      <vt:lpstr> </vt:lpstr>
      <vt:lpstr> </vt:lpstr>
      <vt:lpstr> </vt:lpstr>
    </vt:vector>
  </TitlesOfParts>
  <Company>ГОУ РО "Государственная экспертиза проектов"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Совещание по объектам НКО «Фонд капитального ремонта»</dc:title>
  <dc:creator>lotoshnikov_dv</dc:creator>
  <cp:lastModifiedBy>lotoshnikov_dv</cp:lastModifiedBy>
  <cp:revision>15</cp:revision>
  <dcterms:created xsi:type="dcterms:W3CDTF">2024-02-08T08:33:38Z</dcterms:created>
  <dcterms:modified xsi:type="dcterms:W3CDTF">2024-02-08T15:03:20Z</dcterms:modified>
</cp:coreProperties>
</file>